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9" r:id="rId3"/>
    <p:sldId id="260" r:id="rId4"/>
    <p:sldId id="28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say Yang" initials="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1T09:59:10.541" idx="4">
    <p:pos x="6000" y="0"/>
    <p:text>标题：移动广告领先者
内容：
升级积分墙——持续创新，增加功能
强化视频广告——有竞争力的变现方式，获取高质量、大规模用户
新动态——市场调研、改变聚合方式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1T09:54:38.609" idx="1">
    <p:pos x="6000" y="0"/>
    <p:text>标题：我们在逐年进步
内容：
2007年发明积分墙
2013年推出激励视频广告
2014年收购 5ROCKS——数据分析公司
2016年提供Private Exchange功能
2017年推出试玩等多种形式的视频广告
2018年收购Tapdaq
2019年 Jeff Drobick担任首席执行官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E1A0C-87E3-FA4A-ACA0-70FAFF20EDA5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681C3-59FC-D14F-9F28-2F2713813C6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622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8" name="Google Shape;8068;g506c46ba15_0_21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Product/Feature Enhancements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lvl="8" indent="-26035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OW [need more slides?]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OW personalization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Auto-playing inline video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New gallery page &amp; customized instruction page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Customizable OW</a:t>
            </a: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2750" lvl="4" indent="-26035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Rewarded Video [need more slides]</a:t>
            </a: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Playable to Native App Store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 Research [need slide - Tap Research was DH's 2nd top advertiser in Dec]</a:t>
            </a: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Mediation Product [if time allows – need slide]</a:t>
            </a: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Notes:</a:t>
            </a: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Selling digital ads can be tough when networks are up against the scale of Google and Facebook, but a barrage of reports about fake news, faulty metrics and bad content on those sites have pushed advertisers to consider scaled digital alternatives from premium publishers that can combine ad inventory.</a:t>
            </a: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More DR and lower funnel met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1600" marR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01600" marR="101600" lvl="0" indent="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69" name="Google Shape;8069;g506c46ba15_0_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72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47f617be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9" name="Google Shape;1749;g47f617be0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 and programmatic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reach numbers - collecting data - 45MM downloads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672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7" name="Google Shape;7907;g4ff72af41c_2_8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08" name="Google Shape;7908;g4ff72af41c_2_83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55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7" name="Google Shape;8507;g51ed98e31e_2_4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08" name="Google Shape;8508;g51ed98e31e_2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58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E35E0-84F5-644B-B58A-8789A3821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924FC9-4CFA-5549-8926-D23E9A38D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90D05E-C2F8-4B47-AA59-A593FB92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70FA0-69C9-C44F-B25B-2B8CAF6E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DAD7E-3F31-5543-9A0B-C338B411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13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14625-1987-864D-98FF-EF2A53D1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BDE70E-077F-054C-858D-93179CCBF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605A81-DC0B-F54B-9389-89D20312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901BA8-8F73-2148-891B-CB90EEE2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C1D6F7-76AA-BB4A-BA81-40E1F89E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084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5138BF-30B7-174E-903F-01D710BBE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0A2CA3-FEB9-464A-9901-4E9D71B22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935A4B-F326-8744-81AB-6FE5E3B3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B7737-B3D2-3D42-A2D2-865BEEB3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A56FE-8C58-C34A-9358-16C0810C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522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White Background">
  <p:cSld name="4_White Background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 descr="Google Shape;545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descr="Google Shape;561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5892800" y="6110531"/>
            <a:ext cx="2844800" cy="49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5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Dark Double Content">
  <p:cSld name="4_Dark Double Content">
    <p:spTree>
      <p:nvGrpSpPr>
        <p:cNvPr id="1" name="Shape 6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" name="Google Shape;6247;p1028" descr="Google Shape;545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8" name="Google Shape;6248;p1028" descr="Google Shape;641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9" name="Google Shape;6249;p1028"/>
          <p:cNvSpPr txBox="1">
            <a:spLocks noGrp="1"/>
          </p:cNvSpPr>
          <p:nvPr>
            <p:ph type="sldNum" idx="12"/>
          </p:nvPr>
        </p:nvSpPr>
        <p:spPr>
          <a:xfrm>
            <a:off x="5892800" y="6110531"/>
            <a:ext cx="2844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82D"/>
              </a:buClr>
              <a:buSzPts val="1300"/>
              <a:buFont typeface="Helvetica Neue"/>
              <a:buNone/>
              <a:defRPr sz="1733" b="0" i="0" u="none" strike="noStrike" cap="none">
                <a:solidFill>
                  <a:srgbClr val="2B282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331725-DA47-EA4F-9103-DA0703FA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E751B5-0FEF-7742-BB46-BAC130EA5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3651D-32C3-3C4D-B2DA-A0B29847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C12EEE-DB28-EE4B-AC02-E53CEE72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40FCA-4067-3742-8703-11BE96CD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341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29228-C1AE-074A-980B-6EE57F5B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A2CB-DBA6-B742-8D4A-69469A55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C650DA-F532-0B42-B346-ED5EB905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824AF3-B85F-7C43-9A7B-8CE49A65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1890C-3177-6A4A-9CC7-EA813C9E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373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9DADC-979F-F641-ADCC-A72969D1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613A29-CA62-C444-AF5C-0E85109D5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FF76A8-4FF7-5F4E-9F16-E1D47787C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FC921-7CE4-624C-BCFB-9370092E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29DE71-A23A-FD4E-BC69-4560EAEA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5F6B72-E085-6D47-B98E-23310E15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8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2C3D9-BBFC-7544-A286-1264CF94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B90EB2-FF16-054F-95A5-2396A6E47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1F3D9D-6F62-794F-9B2B-DCB058A90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69D3DC-A63A-564E-9B8E-CB76413CD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7A9BD0-CBFF-8745-BCA8-B39A8FDB4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86347D-A2FD-9B47-B471-A9EDBAD8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CDFFE28-D13B-1B45-AF0D-6DD55D5A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B1DF44-D263-D841-AE68-AD39704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123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D73A9-E2A4-4945-A1FE-000FE10F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93DFB9-E6BD-4C41-92A4-E433B127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B0F5D7E-78CF-1B43-83DF-9A7A89A2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82288E-F960-3A47-9276-76BB4463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164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5C727A-FC85-B240-A857-B1E232B2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987983-EF0D-7B44-B1C8-AADE8645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69BE57-1C9C-C742-A02A-3142782C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906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2A311A-89FC-5141-88F6-64678938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659DB-58FA-4F47-8D53-2484FD5C5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BBE362-B279-6448-A03C-4785E3F1D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9B5BE6-0EF7-CD44-B8BF-F01FD3E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2803DB-B215-3441-ABD5-CFB59059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1A9FE6-E2B6-1347-9136-4604D51A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965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ED13C-8A6C-264C-A503-62AD098C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8F04E81-67C8-8245-998B-9DCAD2AA2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24BA71-717F-9F44-9555-A8941544B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BDE16C-2A05-B34E-8749-7634C668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7D412E-018E-6E46-85EF-04FC4CBC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D0F723-484D-E144-A8D8-FFAA178A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451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78EA524-3CDD-1A45-A2B9-111BBEF9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EAEC34-2765-E146-8759-F7C8801D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106EE-AD0D-3241-938E-EE2C68257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F197-0A25-3549-B339-45145F349043}" type="datetimeFigureOut">
              <a:rPr kumimoji="1" lang="zh-CN" altLang="en-US" smtClean="0"/>
              <a:t>2019/4/17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946D50-FAD9-404E-ABB0-4F42236EF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DCD2AA-ABB3-2040-8A09-C340CDA3F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58F9-00AC-2548-AC32-C39C537902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507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1" name="Google Shape;8071;p1309"/>
          <p:cNvSpPr txBox="1"/>
          <p:nvPr/>
        </p:nvSpPr>
        <p:spPr>
          <a:xfrm>
            <a:off x="812800" y="460533"/>
            <a:ext cx="101284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>
              <a:buClr>
                <a:schemeClr val="accent4"/>
              </a:buClr>
              <a:buSzPts val="2200"/>
            </a:pPr>
            <a:r>
              <a:rPr lang="en-US" sz="2667" i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zh-CN" altLang="en-US" sz="2667" i="1" dirty="0">
                <a:solidFill>
                  <a:srgbClr val="D7F887"/>
                </a:solidFill>
                <a:latin typeface="Helvetica Neue"/>
                <a:cs typeface="Helvetica Neue"/>
                <a:sym typeface="Helvetica Neue"/>
              </a:rPr>
              <a:t>移动广告市场颠覆者</a:t>
            </a:r>
            <a:endParaRPr sz="2667" i="1" dirty="0">
              <a:solidFill>
                <a:srgbClr val="D7F8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72" name="Google Shape;8072;p1309"/>
          <p:cNvSpPr txBox="1"/>
          <p:nvPr/>
        </p:nvSpPr>
        <p:spPr>
          <a:xfrm>
            <a:off x="8887247" y="4686963"/>
            <a:ext cx="3292800" cy="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Helvetica Neue"/>
                <a:cs typeface="Helvetica Neue"/>
                <a:sym typeface="Helvetica Neue"/>
              </a:rPr>
              <a:t>新动态</a:t>
            </a:r>
            <a:endParaRPr sz="2400" dirty="0">
              <a:solidFill>
                <a:schemeClr val="accent1"/>
              </a:solidFill>
              <a:latin typeface="Helvetica Neue"/>
              <a:cs typeface="Helvetica Neue"/>
              <a:sym typeface="Helvetica Neue"/>
            </a:endParaRPr>
          </a:p>
        </p:txBody>
      </p:sp>
      <p:sp>
        <p:nvSpPr>
          <p:cNvPr id="8073" name="Google Shape;8073;p1309"/>
          <p:cNvSpPr txBox="1"/>
          <p:nvPr/>
        </p:nvSpPr>
        <p:spPr>
          <a:xfrm>
            <a:off x="4960486" y="4686963"/>
            <a:ext cx="2824800" cy="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Helvetica Neue"/>
                <a:cs typeface="Helvetica Neue"/>
              </a:rPr>
              <a:t>视频广告</a:t>
            </a:r>
            <a:endParaRPr sz="24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74" name="Google Shape;8074;p1309"/>
          <p:cNvSpPr/>
          <p:nvPr/>
        </p:nvSpPr>
        <p:spPr>
          <a:xfrm>
            <a:off x="4230687" y="4662636"/>
            <a:ext cx="578400" cy="624000"/>
          </a:xfrm>
          <a:prstGeom prst="mathPlus">
            <a:avLst>
              <a:gd name="adj1" fmla="val 13611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75" name="Google Shape;8075;p1309"/>
          <p:cNvSpPr/>
          <p:nvPr/>
        </p:nvSpPr>
        <p:spPr>
          <a:xfrm>
            <a:off x="8137929" y="4662636"/>
            <a:ext cx="578400" cy="624000"/>
          </a:xfrm>
          <a:prstGeom prst="mathPlus">
            <a:avLst>
              <a:gd name="adj1" fmla="val 13611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076" name="Google Shape;8076;p1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667" y="2025662"/>
            <a:ext cx="2544439" cy="1774204"/>
          </a:xfrm>
          <a:prstGeom prst="rect">
            <a:avLst/>
          </a:prstGeom>
          <a:noFill/>
          <a:ln>
            <a:noFill/>
          </a:ln>
        </p:spPr>
      </p:pic>
      <p:sp>
        <p:nvSpPr>
          <p:cNvPr id="8077" name="Google Shape;8077;p1309"/>
          <p:cNvSpPr txBox="1"/>
          <p:nvPr/>
        </p:nvSpPr>
        <p:spPr>
          <a:xfrm>
            <a:off x="901845" y="4306963"/>
            <a:ext cx="3292800" cy="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Helvetica Neue"/>
                <a:cs typeface="Helvetica Neue"/>
                <a:sym typeface="Helvetica Neue"/>
              </a:rPr>
              <a:t>积分墙</a:t>
            </a:r>
            <a:endParaRPr sz="2400" dirty="0">
              <a:solidFill>
                <a:schemeClr val="accent1"/>
              </a:solidFill>
              <a:latin typeface="Helvetica Neue"/>
              <a:cs typeface="Helvetica Neue"/>
              <a:sym typeface="Helvetica Neue"/>
            </a:endParaRPr>
          </a:p>
          <a:p>
            <a:pPr algn="ctr"/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sz="24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sz="24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78" name="Google Shape;8078;p1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724" y="1829301"/>
            <a:ext cx="2466523" cy="223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9" name="Google Shape;8079;p1309" descr="data.png"/>
          <p:cNvPicPr preferRelativeResize="0"/>
          <p:nvPr/>
        </p:nvPicPr>
        <p:blipFill rotWithShape="1">
          <a:blip r:embed="rId5">
            <a:alphaModFix/>
          </a:blip>
          <a:srcRect l="10586" r="30140" b="45604"/>
          <a:stretch/>
        </p:blipFill>
        <p:spPr>
          <a:xfrm>
            <a:off x="8833233" y="1526301"/>
            <a:ext cx="3025000" cy="3059065"/>
          </a:xfrm>
          <a:prstGeom prst="rect">
            <a:avLst/>
          </a:prstGeom>
          <a:noFill/>
          <a:ln>
            <a:noFill/>
          </a:ln>
        </p:spPr>
      </p:pic>
      <p:sp>
        <p:nvSpPr>
          <p:cNvPr id="8080" name="Google Shape;8080;p1309"/>
          <p:cNvSpPr txBox="1"/>
          <p:nvPr/>
        </p:nvSpPr>
        <p:spPr>
          <a:xfrm>
            <a:off x="4558967" y="5286633"/>
            <a:ext cx="4000000" cy="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cs typeface="Helvetica Neue"/>
              </a:rPr>
              <a:t>有竞争力的变现方式，获取</a:t>
            </a:r>
            <a:endParaRPr lang="en-US" altLang="zh-CN" sz="2000" dirty="0">
              <a:solidFill>
                <a:srgbClr val="FFFFFF"/>
              </a:solidFill>
              <a:latin typeface="+mn-ea"/>
              <a:cs typeface="Helvetica Neue"/>
            </a:endParaRPr>
          </a:p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cs typeface="Helvetica Neue"/>
              </a:rPr>
              <a:t>高质量、大规模用户</a:t>
            </a:r>
            <a:endParaRPr sz="2000" dirty="0">
              <a:solidFill>
                <a:srgbClr val="FFFFFF"/>
              </a:solidFill>
              <a:latin typeface="+mn-ea"/>
              <a:cs typeface="Helvetica Neue"/>
              <a:sym typeface="Helvetica Neue"/>
            </a:endParaRPr>
          </a:p>
        </p:txBody>
      </p:sp>
      <p:sp>
        <p:nvSpPr>
          <p:cNvPr id="8081" name="Google Shape;8081;p1309"/>
          <p:cNvSpPr txBox="1"/>
          <p:nvPr/>
        </p:nvSpPr>
        <p:spPr>
          <a:xfrm>
            <a:off x="8427129" y="5375300"/>
            <a:ext cx="4000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zh-CN" altLang="en-US" sz="2000" dirty="0">
                <a:solidFill>
                  <a:srgbClr val="FFFFFF"/>
                </a:solidFill>
                <a:latin typeface="+mn-ea"/>
                <a:cs typeface="Helvetica Neue"/>
              </a:rPr>
              <a:t>市场调研业务</a:t>
            </a:r>
            <a:endParaRPr lang="en-US" altLang="zh-CN" sz="2000" dirty="0">
              <a:solidFill>
                <a:srgbClr val="FFFFFF"/>
              </a:solidFill>
              <a:latin typeface="+mn-ea"/>
              <a:cs typeface="Helvetica Neue"/>
            </a:endParaRPr>
          </a:p>
          <a:p>
            <a:pPr lvl="0" algn="ctr"/>
            <a:r>
              <a:rPr lang="zh-CN" altLang="en-US" sz="2000" dirty="0">
                <a:solidFill>
                  <a:srgbClr val="FFFFFF"/>
                </a:solidFill>
                <a:latin typeface="+mn-ea"/>
                <a:cs typeface="Helvetica Neue"/>
              </a:rPr>
              <a:t>改善行业聚合方式</a:t>
            </a:r>
            <a:endParaRPr sz="2000" dirty="0">
              <a:solidFill>
                <a:srgbClr val="FFFFFF"/>
              </a:solidFill>
              <a:latin typeface="+mn-ea"/>
              <a:cs typeface="Helvetica Neue"/>
              <a:sym typeface="Helvetica Neue"/>
            </a:endParaRPr>
          </a:p>
        </p:txBody>
      </p:sp>
      <p:sp>
        <p:nvSpPr>
          <p:cNvPr id="8082" name="Google Shape;8082;p1309"/>
          <p:cNvSpPr txBox="1"/>
          <p:nvPr/>
        </p:nvSpPr>
        <p:spPr>
          <a:xfrm>
            <a:off x="566400" y="5333233"/>
            <a:ext cx="40000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cs typeface="Helvetica Neue"/>
                <a:sym typeface="Helvetica Neue"/>
              </a:rPr>
              <a:t>新产品提升广告投放</a:t>
            </a:r>
            <a:endParaRPr lang="en-US" altLang="zh-CN" sz="2000" dirty="0">
              <a:solidFill>
                <a:srgbClr val="FFFFFF"/>
              </a:solidFill>
              <a:latin typeface="+mn-ea"/>
              <a:cs typeface="Helvetica Neue"/>
              <a:sym typeface="Helvetica Neue"/>
            </a:endParaRPr>
          </a:p>
          <a:p>
            <a:pPr algn="ctr"/>
            <a:r>
              <a:rPr lang="zh-CN" altLang="en-US" sz="2000" dirty="0">
                <a:solidFill>
                  <a:srgbClr val="FFFFFF"/>
                </a:solidFill>
                <a:latin typeface="+mn-ea"/>
                <a:cs typeface="Helvetica Neue"/>
                <a:sym typeface="Helvetica Neue"/>
              </a:rPr>
              <a:t>和变现营收效率</a:t>
            </a:r>
            <a:endParaRPr sz="2000" dirty="0">
              <a:solidFill>
                <a:srgbClr val="FFFFFF"/>
              </a:solidFill>
              <a:latin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077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" name="Google Shape;1751;p260" descr="Google Shape;2123;p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6952" y="830433"/>
            <a:ext cx="2058969" cy="2058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2" name="Google Shape;1752;p260"/>
          <p:cNvGrpSpPr/>
          <p:nvPr/>
        </p:nvGrpSpPr>
        <p:grpSpPr>
          <a:xfrm>
            <a:off x="1256384" y="1411998"/>
            <a:ext cx="3205769" cy="4948417"/>
            <a:chOff x="942275" y="839250"/>
            <a:chExt cx="2180400" cy="3711313"/>
          </a:xfrm>
        </p:grpSpPr>
        <p:grpSp>
          <p:nvGrpSpPr>
            <p:cNvPr id="1753" name="Google Shape;1753;p260"/>
            <p:cNvGrpSpPr/>
            <p:nvPr/>
          </p:nvGrpSpPr>
          <p:grpSpPr>
            <a:xfrm>
              <a:off x="942275" y="839250"/>
              <a:ext cx="2180400" cy="1056163"/>
              <a:chOff x="3272325" y="573275"/>
              <a:chExt cx="2180400" cy="1056163"/>
            </a:xfrm>
          </p:grpSpPr>
          <p:sp>
            <p:nvSpPr>
              <p:cNvPr id="1754" name="Google Shape;1754;p260"/>
              <p:cNvSpPr txBox="1"/>
              <p:nvPr/>
            </p:nvSpPr>
            <p:spPr>
              <a:xfrm>
                <a:off x="3272325" y="1090338"/>
                <a:ext cx="2180400" cy="53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zh-CN" altLang="en-US" sz="2400" i="1" dirty="0">
                    <a:solidFill>
                      <a:srgbClr val="F3F3F3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北美月活跃用户</a:t>
                </a:r>
                <a:endParaRPr sz="2400" i="1" dirty="0">
                  <a:solidFill>
                    <a:srgbClr val="F3F3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55" name="Google Shape;1755;p260"/>
              <p:cNvSpPr txBox="1"/>
              <p:nvPr/>
            </p:nvSpPr>
            <p:spPr>
              <a:xfrm>
                <a:off x="3613644" y="573275"/>
                <a:ext cx="1533300" cy="53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US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</a:t>
                </a:r>
                <a:r>
                  <a:rPr lang="en-US" altLang="zh-CN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.8</a:t>
                </a:r>
                <a:r>
                  <a:rPr lang="zh-CN" altLang="en-US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亿</a:t>
                </a:r>
                <a:r>
                  <a:rPr lang="en-US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  <a:endParaRPr sz="4800"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1756" name="Google Shape;1756;p260"/>
            <p:cNvGrpSpPr/>
            <p:nvPr/>
          </p:nvGrpSpPr>
          <p:grpSpPr>
            <a:xfrm>
              <a:off x="942275" y="2047888"/>
              <a:ext cx="2180400" cy="2502675"/>
              <a:chOff x="3272325" y="1354800"/>
              <a:chExt cx="2180400" cy="2502675"/>
            </a:xfrm>
          </p:grpSpPr>
          <p:sp>
            <p:nvSpPr>
              <p:cNvPr id="1757" name="Google Shape;1757;p260"/>
              <p:cNvSpPr txBox="1"/>
              <p:nvPr/>
            </p:nvSpPr>
            <p:spPr>
              <a:xfrm>
                <a:off x="3528919" y="1354800"/>
                <a:ext cx="1695600" cy="53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US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7</a:t>
                </a:r>
                <a:r>
                  <a:rPr lang="en-US" altLang="zh-CN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.8</a:t>
                </a:r>
                <a:r>
                  <a:rPr lang="zh-CN" altLang="en-US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亿</a:t>
                </a:r>
                <a:r>
                  <a:rPr lang="en-US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  <a:endParaRPr sz="4800"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58" name="Google Shape;1758;p260"/>
              <p:cNvSpPr txBox="1"/>
              <p:nvPr/>
            </p:nvSpPr>
            <p:spPr>
              <a:xfrm>
                <a:off x="3272325" y="1871875"/>
                <a:ext cx="2180400" cy="53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zh-CN" altLang="en-US" sz="2400" i="1" dirty="0">
                    <a:solidFill>
                      <a:srgbClr val="F3F3F3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全球月活跃用户</a:t>
                </a:r>
                <a:endParaRPr sz="2400" i="1" dirty="0">
                  <a:solidFill>
                    <a:srgbClr val="F3F3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759" name="Google Shape;1759;p260"/>
              <p:cNvSpPr txBox="1"/>
              <p:nvPr/>
            </p:nvSpPr>
            <p:spPr>
              <a:xfrm>
                <a:off x="3528919" y="2587625"/>
                <a:ext cx="1695600" cy="53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US" sz="4800" dirty="0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80% </a:t>
                </a:r>
                <a:endParaRPr sz="4800"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60" name="Google Shape;1760;p260"/>
              <p:cNvSpPr txBox="1"/>
              <p:nvPr/>
            </p:nvSpPr>
            <p:spPr>
              <a:xfrm>
                <a:off x="3272325" y="3111075"/>
                <a:ext cx="2180400" cy="7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US" sz="2400" i="1" dirty="0">
                    <a:solidFill>
                      <a:srgbClr val="F3F3F3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IOS</a:t>
                </a:r>
                <a:r>
                  <a:rPr lang="zh-CN" altLang="en-US" sz="2400" i="1" dirty="0">
                    <a:solidFill>
                      <a:srgbClr val="F3F3F3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和安卓双平台</a:t>
                </a:r>
                <a:endParaRPr lang="en-US" altLang="zh-CN" sz="2400" i="1" dirty="0">
                  <a:solidFill>
                    <a:srgbClr val="F3F3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  <a:p>
                <a:pPr algn="ctr"/>
                <a:r>
                  <a:rPr lang="zh-CN" altLang="en-US" sz="2400" i="1" dirty="0">
                    <a:solidFill>
                      <a:srgbClr val="F3F3F3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rPr>
                  <a:t>的顶尖游戏</a:t>
                </a:r>
                <a:endParaRPr sz="2400" i="1" dirty="0">
                  <a:solidFill>
                    <a:srgbClr val="F3F3F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pic>
        <p:nvPicPr>
          <p:cNvPr id="1761" name="Google Shape;1761;p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2339" y="3984453"/>
            <a:ext cx="862309" cy="831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2" name="Google Shape;1762;p260"/>
          <p:cNvSpPr txBox="1">
            <a:spLocks noGrp="1"/>
          </p:cNvSpPr>
          <p:nvPr>
            <p:ph type="title" idx="4294967295"/>
          </p:nvPr>
        </p:nvSpPr>
        <p:spPr>
          <a:xfrm>
            <a:off x="988767" y="525633"/>
            <a:ext cx="7765254" cy="8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ts val="2200"/>
            </a:pPr>
            <a:r>
              <a:rPr lang="zh-CN" altLang="en-US" sz="2667" i="1" dirty="0">
                <a:solidFill>
                  <a:srgbClr val="D7F8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广泛触达全球用户</a:t>
            </a:r>
            <a:endParaRPr sz="2667" i="1" dirty="0">
              <a:solidFill>
                <a:srgbClr val="D7F887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63" name="Google Shape;1763;p260"/>
          <p:cNvSpPr txBox="1"/>
          <p:nvPr/>
        </p:nvSpPr>
        <p:spPr>
          <a:xfrm>
            <a:off x="9586033" y="4092433"/>
            <a:ext cx="444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Jurassic World Alive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4" name="Google Shape;1764;p260"/>
          <p:cNvSpPr txBox="1"/>
          <p:nvPr/>
        </p:nvSpPr>
        <p:spPr>
          <a:xfrm>
            <a:off x="9520100" y="5210800"/>
            <a:ext cx="444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Sega: Sonic Force</a:t>
            </a:r>
            <a:endParaRPr sz="24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5" name="Google Shape;1765;p260"/>
          <p:cNvSpPr txBox="1"/>
          <p:nvPr/>
        </p:nvSpPr>
        <p:spPr>
          <a:xfrm>
            <a:off x="6153221" y="2206000"/>
            <a:ext cx="260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Home</a:t>
            </a:r>
            <a:endParaRPr sz="24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6" name="Google Shape;1766;p260"/>
          <p:cNvSpPr txBox="1"/>
          <p:nvPr/>
        </p:nvSpPr>
        <p:spPr>
          <a:xfrm>
            <a:off x="6153221" y="3063284"/>
            <a:ext cx="260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Universe of Legends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7" name="Google Shape;1767;p260"/>
          <p:cNvSpPr txBox="1"/>
          <p:nvPr/>
        </p:nvSpPr>
        <p:spPr>
          <a:xfrm>
            <a:off x="6153221" y="5082900"/>
            <a:ext cx="260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Trivia Crack</a:t>
            </a:r>
            <a:endParaRPr sz="240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8" name="Google Shape;1768;p260"/>
          <p:cNvSpPr txBox="1"/>
          <p:nvPr/>
        </p:nvSpPr>
        <p:spPr>
          <a:xfrm>
            <a:off x="9586033" y="3153633"/>
            <a:ext cx="444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Dice With Ellen</a:t>
            </a:r>
            <a:endParaRPr sz="240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9" name="Google Shape;1769;p260"/>
          <p:cNvSpPr txBox="1"/>
          <p:nvPr/>
        </p:nvSpPr>
        <p:spPr>
          <a:xfrm>
            <a:off x="6132333" y="4022317"/>
            <a:ext cx="260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WB: Injustice</a:t>
            </a:r>
            <a:endParaRPr sz="240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0" name="Google Shape;1770;p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2985" y="1911367"/>
            <a:ext cx="862400" cy="87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771" name="Google Shape;1771;p260"/>
          <p:cNvSpPr txBox="1"/>
          <p:nvPr/>
        </p:nvSpPr>
        <p:spPr>
          <a:xfrm>
            <a:off x="9586021" y="2300984"/>
            <a:ext cx="2600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Subway Surfers</a:t>
            </a:r>
            <a:endParaRPr sz="2400" b="1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2" name="Google Shape;1772;p260"/>
          <p:cNvSpPr txBox="1"/>
          <p:nvPr/>
        </p:nvSpPr>
        <p:spPr>
          <a:xfrm>
            <a:off x="10005851" y="1125873"/>
            <a:ext cx="1689200" cy="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b" anchorCtr="0">
            <a:noAutofit/>
          </a:bodyPr>
          <a:lstStyle/>
          <a:p>
            <a:pPr algn="ctr">
              <a:buClr>
                <a:schemeClr val="accent4"/>
              </a:buClr>
              <a:buSzPts val="3000"/>
            </a:pPr>
            <a:r>
              <a:rPr lang="en-US" sz="4800" i="1" dirty="0">
                <a:solidFill>
                  <a:srgbClr val="D7F8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#1</a:t>
            </a:r>
            <a:endParaRPr sz="4800" i="1" dirty="0">
              <a:solidFill>
                <a:srgbClr val="D7F887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73" name="Google Shape;1773;p260"/>
          <p:cNvSpPr txBox="1"/>
          <p:nvPr/>
        </p:nvSpPr>
        <p:spPr>
          <a:xfrm>
            <a:off x="9868451" y="1813479"/>
            <a:ext cx="1964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60900" rIns="60900" bIns="60900" anchor="t" anchorCtr="0">
            <a:noAutofit/>
          </a:bodyPr>
          <a:lstStyle/>
          <a:p>
            <a:pPr algn="ctr">
              <a:buClr>
                <a:srgbClr val="F8F8FA"/>
              </a:buClr>
              <a:buSzPts val="1200"/>
            </a:pPr>
            <a:r>
              <a:rPr lang="zh-CN" altLang="en-US" sz="1467" dirty="0">
                <a:solidFill>
                  <a:srgbClr val="F8F8F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下载应用排行榜</a:t>
            </a:r>
            <a:endParaRPr sz="1467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74" name="Google Shape;1774;p260"/>
          <p:cNvPicPr preferRelativeResize="0"/>
          <p:nvPr/>
        </p:nvPicPr>
        <p:blipFill rotWithShape="1">
          <a:blip r:embed="rId6">
            <a:alphaModFix/>
          </a:blip>
          <a:srcRect t="14315" b="12792"/>
          <a:stretch/>
        </p:blipFill>
        <p:spPr>
          <a:xfrm>
            <a:off x="5151181" y="3773467"/>
            <a:ext cx="884800" cy="90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75" name="Google Shape;1775;p260" descr="Image result for universe of legends app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9601" y="2826300"/>
            <a:ext cx="823600" cy="82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76" name="Google Shape;1776;p2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51800" y="1886533"/>
            <a:ext cx="870400" cy="87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77" name="Google Shape;1777;p2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80335" y="2915281"/>
            <a:ext cx="926400" cy="94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78" name="Google Shape;1778;p2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62400" y="4800233"/>
            <a:ext cx="938000" cy="93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79" name="Google Shape;1779;p2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80333" y="4981367"/>
            <a:ext cx="926400" cy="926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1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0" name="Google Shape;7910;p1306"/>
          <p:cNvPicPr preferRelativeResize="0"/>
          <p:nvPr/>
        </p:nvPicPr>
        <p:blipFill rotWithShape="1">
          <a:blip r:embed="rId3">
            <a:alphaModFix/>
          </a:blip>
          <a:srcRect b="28612"/>
          <a:stretch/>
        </p:blipFill>
        <p:spPr>
          <a:xfrm>
            <a:off x="548701" y="1354834"/>
            <a:ext cx="11628761" cy="229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1" name="Google Shape;7911;p1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67" y="3735000"/>
            <a:ext cx="11702789" cy="44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12" name="Google Shape;7912;p1306"/>
          <p:cNvGrpSpPr/>
          <p:nvPr/>
        </p:nvGrpSpPr>
        <p:grpSpPr>
          <a:xfrm>
            <a:off x="769632" y="3650328"/>
            <a:ext cx="1159621" cy="843611"/>
            <a:chOff x="6147167" y="1407556"/>
            <a:chExt cx="3068864" cy="2232561"/>
          </a:xfrm>
        </p:grpSpPr>
        <p:pic>
          <p:nvPicPr>
            <p:cNvPr id="7913" name="Google Shape;7913;p130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195131">
              <a:off x="6298102" y="1837861"/>
              <a:ext cx="2766993" cy="1371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4" name="Google Shape;7914;p130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181943">
              <a:off x="7203519" y="2398653"/>
              <a:ext cx="1026310" cy="47709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915" name="Google Shape;7915;p1306"/>
          <p:cNvCxnSpPr/>
          <p:nvPr/>
        </p:nvCxnSpPr>
        <p:spPr>
          <a:xfrm>
            <a:off x="1112033" y="4407467"/>
            <a:ext cx="3600" cy="548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16" name="Google Shape;7916;p1306"/>
          <p:cNvCxnSpPr/>
          <p:nvPr/>
        </p:nvCxnSpPr>
        <p:spPr>
          <a:xfrm>
            <a:off x="4426900" y="4233467"/>
            <a:ext cx="3600" cy="548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17" name="Google Shape;7917;p1306"/>
          <p:cNvCxnSpPr/>
          <p:nvPr/>
        </p:nvCxnSpPr>
        <p:spPr>
          <a:xfrm>
            <a:off x="2668833" y="4162467"/>
            <a:ext cx="3600" cy="548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18" name="Google Shape;7918;p1306"/>
          <p:cNvCxnSpPr/>
          <p:nvPr/>
        </p:nvCxnSpPr>
        <p:spPr>
          <a:xfrm>
            <a:off x="11161067" y="4281000"/>
            <a:ext cx="3600" cy="548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919" name="Google Shape;7919;p1306"/>
          <p:cNvSpPr txBox="1"/>
          <p:nvPr/>
        </p:nvSpPr>
        <p:spPr>
          <a:xfrm>
            <a:off x="-540967" y="5154090"/>
            <a:ext cx="3313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algn="ctr">
              <a:buClr>
                <a:schemeClr val="accent4"/>
              </a:buClr>
              <a:buSzPts val="2200"/>
            </a:pPr>
            <a:r>
              <a:rPr lang="en-US" sz="1600" b="1" i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2007</a:t>
            </a:r>
            <a:endParaRPr sz="1600" b="1" i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发明积分墙</a:t>
            </a: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20" name="Google Shape;7920;p1306"/>
          <p:cNvSpPr txBox="1"/>
          <p:nvPr/>
        </p:nvSpPr>
        <p:spPr>
          <a:xfrm>
            <a:off x="1107904" y="713667"/>
            <a:ext cx="90444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667" i="1" dirty="0" err="1">
                <a:solidFill>
                  <a:srgbClr val="D7F8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Tapjoy</a:t>
            </a:r>
            <a:r>
              <a:rPr lang="zh-CN" altLang="en-US" sz="2667" i="1" dirty="0">
                <a:solidFill>
                  <a:srgbClr val="D7F8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的发展历程</a:t>
            </a:r>
            <a:endParaRPr sz="2667" i="1" dirty="0">
              <a:solidFill>
                <a:srgbClr val="D7F8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921" name="Google Shape;7921;p1306"/>
          <p:cNvGrpSpPr/>
          <p:nvPr/>
        </p:nvGrpSpPr>
        <p:grpSpPr>
          <a:xfrm rot="1433808">
            <a:off x="11017709" y="3535958"/>
            <a:ext cx="1159595" cy="843591"/>
            <a:chOff x="6147167" y="1407556"/>
            <a:chExt cx="3068864" cy="2232561"/>
          </a:xfrm>
        </p:grpSpPr>
        <p:pic>
          <p:nvPicPr>
            <p:cNvPr id="7922" name="Google Shape;7922;p130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195131">
              <a:off x="6298102" y="1837861"/>
              <a:ext cx="2766993" cy="1371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3" name="Google Shape;7923;p130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181943">
              <a:off x="7203519" y="2398653"/>
              <a:ext cx="1026310" cy="477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24" name="Google Shape;7924;p1306"/>
          <p:cNvSpPr txBox="1"/>
          <p:nvPr/>
        </p:nvSpPr>
        <p:spPr>
          <a:xfrm>
            <a:off x="2760092" y="5054607"/>
            <a:ext cx="3313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algn="ctr">
              <a:buClr>
                <a:schemeClr val="accent4"/>
              </a:buClr>
              <a:buSzPts val="2200"/>
            </a:pPr>
            <a:r>
              <a:rPr lang="en-US" sz="1600" b="1" i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2014</a:t>
            </a:r>
            <a:endParaRPr sz="1600" b="1" i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收购</a:t>
            </a: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>
              <a:buClr>
                <a:schemeClr val="accent4"/>
              </a:buClr>
              <a:buSzPts val="2200"/>
            </a:pP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5ROCKS </a:t>
            </a:r>
          </a:p>
        </p:txBody>
      </p:sp>
      <p:sp>
        <p:nvSpPr>
          <p:cNvPr id="7925" name="Google Shape;7925;p1306"/>
          <p:cNvSpPr txBox="1"/>
          <p:nvPr/>
        </p:nvSpPr>
        <p:spPr>
          <a:xfrm>
            <a:off x="5271837" y="5426314"/>
            <a:ext cx="184188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algn="ctr">
              <a:buClr>
                <a:schemeClr val="accent4"/>
              </a:buClr>
              <a:buSzPts val="2200"/>
            </a:pPr>
            <a:r>
              <a:rPr lang="en-US" sz="1600" b="1" i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</a:t>
            </a:r>
            <a:endParaRPr sz="1600" b="1" i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推出</a:t>
            </a: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Tapjoy</a:t>
            </a: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Private</a:t>
            </a: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Exchange</a:t>
            </a: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26" name="Google Shape;7926;p1306"/>
          <p:cNvSpPr txBox="1"/>
          <p:nvPr/>
        </p:nvSpPr>
        <p:spPr>
          <a:xfrm>
            <a:off x="7034184" y="4957061"/>
            <a:ext cx="2129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algn="ctr">
              <a:buClr>
                <a:schemeClr val="accent4"/>
              </a:buClr>
              <a:buSzPts val="2200"/>
            </a:pPr>
            <a:r>
              <a:rPr lang="en-US" sz="1600" b="1" i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2017</a:t>
            </a:r>
            <a:endParaRPr sz="1600" b="1" i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推出试玩等多种</a:t>
            </a:r>
            <a:endParaRPr lang="en-US" altLang="zh-CN"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类型视频广告</a:t>
            </a: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27" name="Google Shape;7927;p1306"/>
          <p:cNvSpPr txBox="1"/>
          <p:nvPr/>
        </p:nvSpPr>
        <p:spPr>
          <a:xfrm>
            <a:off x="9923467" y="4985767"/>
            <a:ext cx="2475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algn="ctr">
              <a:buClr>
                <a:schemeClr val="accent4"/>
              </a:buClr>
              <a:buSzPts val="2200"/>
            </a:pPr>
            <a:r>
              <a:rPr lang="en-US" sz="1600" b="1" i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2019</a:t>
            </a:r>
            <a:endParaRPr sz="1600" b="1" i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Jeff </a:t>
            </a:r>
            <a:r>
              <a:rPr lang="en-US" sz="1600" i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Drobick</a:t>
            </a: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担任首席执行官</a:t>
            </a:r>
            <a:endParaRPr lang="en-US"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928" name="Google Shape;7928;p1306"/>
          <p:cNvCxnSpPr/>
          <p:nvPr/>
        </p:nvCxnSpPr>
        <p:spPr>
          <a:xfrm>
            <a:off x="8098784" y="4030267"/>
            <a:ext cx="3600" cy="548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29" name="Google Shape;7929;p1306"/>
          <p:cNvCxnSpPr/>
          <p:nvPr/>
        </p:nvCxnSpPr>
        <p:spPr>
          <a:xfrm flipH="1">
            <a:off x="9562967" y="4211800"/>
            <a:ext cx="14800" cy="861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30" name="Google Shape;7930;p1306"/>
          <p:cNvCxnSpPr/>
          <p:nvPr/>
        </p:nvCxnSpPr>
        <p:spPr>
          <a:xfrm flipH="1">
            <a:off x="6198667" y="4139100"/>
            <a:ext cx="14800" cy="861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931" name="Google Shape;7931;p1306"/>
          <p:cNvSpPr txBox="1"/>
          <p:nvPr/>
        </p:nvSpPr>
        <p:spPr>
          <a:xfrm>
            <a:off x="8416916" y="5191688"/>
            <a:ext cx="22488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algn="ctr">
              <a:buClr>
                <a:schemeClr val="accent4"/>
              </a:buClr>
              <a:buSzPts val="2200"/>
            </a:pPr>
            <a:r>
              <a:rPr lang="en-US" sz="1600" b="1" i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2018</a:t>
            </a:r>
            <a:endParaRPr sz="1600" b="1" i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收购</a:t>
            </a: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Tapdaq</a:t>
            </a: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32" name="Google Shape;7932;p13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41890" y="2224140"/>
            <a:ext cx="241948" cy="25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3" name="Google Shape;7933;p13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295" y="2920073"/>
            <a:ext cx="241948" cy="25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4" name="Google Shape;7934;p13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78065" y="1471040"/>
            <a:ext cx="3556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5" name="Google Shape;7935;p13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5234" y="2674667"/>
            <a:ext cx="243567" cy="245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6" name="Google Shape;7936;p130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06934" y="1655973"/>
            <a:ext cx="243567" cy="245393"/>
          </a:xfrm>
          <a:prstGeom prst="rect">
            <a:avLst/>
          </a:prstGeom>
          <a:noFill/>
          <a:ln>
            <a:noFill/>
          </a:ln>
        </p:spPr>
      </p:pic>
      <p:sp>
        <p:nvSpPr>
          <p:cNvPr id="7937" name="Google Shape;7937;p1306"/>
          <p:cNvSpPr txBox="1"/>
          <p:nvPr/>
        </p:nvSpPr>
        <p:spPr>
          <a:xfrm>
            <a:off x="1013083" y="4859814"/>
            <a:ext cx="3313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algn="ctr">
              <a:buClr>
                <a:schemeClr val="accent4"/>
              </a:buClr>
              <a:buSzPts val="2200"/>
            </a:pPr>
            <a:r>
              <a:rPr lang="en-US" sz="1600" b="1" i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2013</a:t>
            </a:r>
            <a:endParaRPr sz="1600" b="1" i="1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accent4"/>
              </a:buClr>
              <a:buSzPts val="2200"/>
            </a:pPr>
            <a:r>
              <a:rPr lang="zh-CN" alt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推出激励视频</a:t>
            </a:r>
            <a:r>
              <a:rPr lang="en-US" sz="16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830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0" name="Google Shape;8510;p1331"/>
          <p:cNvSpPr txBox="1">
            <a:spLocks noGrp="1"/>
          </p:cNvSpPr>
          <p:nvPr>
            <p:ph type="title" idx="4294967295"/>
          </p:nvPr>
        </p:nvSpPr>
        <p:spPr>
          <a:xfrm>
            <a:off x="986133" y="548000"/>
            <a:ext cx="11314400" cy="86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zh-CN" altLang="en-US" sz="2667" i="1" dirty="0">
                <a:solidFill>
                  <a:srgbClr val="D7F887"/>
                </a:solidFill>
                <a:latin typeface="Helvetica Neue"/>
                <a:ea typeface="+mn-ea"/>
                <a:cs typeface="Helvetica Neue"/>
              </a:rPr>
              <a:t>第三方合作伙伴对我们的评价</a:t>
            </a:r>
            <a:endParaRPr sz="2667" i="1" dirty="0">
              <a:solidFill>
                <a:srgbClr val="D7F887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8511" name="Google Shape;8511;p1331"/>
          <p:cNvSpPr txBox="1"/>
          <p:nvPr/>
        </p:nvSpPr>
        <p:spPr>
          <a:xfrm rot="-5400000">
            <a:off x="-1773775" y="3646157"/>
            <a:ext cx="4045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F7F6FB"/>
              </a:buClr>
              <a:buSzPts val="800"/>
            </a:pPr>
            <a:r>
              <a:rPr lang="en-US" sz="1067">
                <a:solidFill>
                  <a:srgbClr val="F7F6F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2019 TAPJOY GDC DECK</a:t>
            </a:r>
            <a:endParaRPr sz="2400"/>
          </a:p>
        </p:txBody>
      </p:sp>
      <p:pic>
        <p:nvPicPr>
          <p:cNvPr id="8512" name="Google Shape;8512;p1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9233" y="1827600"/>
            <a:ext cx="2896800" cy="2896800"/>
          </a:xfrm>
          <a:prstGeom prst="ellipse">
            <a:avLst/>
          </a:prstGeom>
          <a:noFill/>
          <a:ln>
            <a:noFill/>
          </a:ln>
          <a:effectLst>
            <a:outerShdw blurRad="57150" dist="123825" dir="4200000" algn="bl" rotWithShape="0">
              <a:srgbClr val="000000">
                <a:alpha val="25000"/>
              </a:srgbClr>
            </a:outerShdw>
          </a:effectLst>
        </p:spPr>
      </p:pic>
      <p:grpSp>
        <p:nvGrpSpPr>
          <p:cNvPr id="8513" name="Google Shape;8513;p1331"/>
          <p:cNvGrpSpPr/>
          <p:nvPr/>
        </p:nvGrpSpPr>
        <p:grpSpPr>
          <a:xfrm>
            <a:off x="451434" y="1423594"/>
            <a:ext cx="4087132" cy="3923357"/>
            <a:chOff x="338575" y="1067695"/>
            <a:chExt cx="3065349" cy="2942518"/>
          </a:xfrm>
        </p:grpSpPr>
        <p:pic>
          <p:nvPicPr>
            <p:cNvPr id="8514" name="Google Shape;8514;p13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8575" y="1067695"/>
              <a:ext cx="3065349" cy="2942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5" name="Google Shape;8515;p13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64025" y="3015672"/>
              <a:ext cx="414450" cy="191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16" name="Google Shape;8516;p1331"/>
          <p:cNvSpPr txBox="1"/>
          <p:nvPr/>
        </p:nvSpPr>
        <p:spPr>
          <a:xfrm>
            <a:off x="8463933" y="5474767"/>
            <a:ext cx="3829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Singular</a:t>
            </a:r>
            <a:r>
              <a:rPr lang="zh-CN" altLang="en-US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第八名</a:t>
            </a:r>
            <a:endParaRPr sz="24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17" name="Google Shape;8517;p1331"/>
          <p:cNvSpPr txBox="1"/>
          <p:nvPr/>
        </p:nvSpPr>
        <p:spPr>
          <a:xfrm>
            <a:off x="681800" y="5576367"/>
            <a:ext cx="3829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CN" sz="24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Appsflyer</a:t>
            </a:r>
            <a:r>
              <a:rPr lang="zh-CN" altLang="en-US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前十名</a:t>
            </a:r>
            <a:endParaRPr sz="2400" dirty="0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sz="24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18" name="Google Shape;8518;p13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3834" y="1650960"/>
            <a:ext cx="362300" cy="3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9" name="Google Shape;8519;p13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8367" y="2224534"/>
            <a:ext cx="2806133" cy="269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0" name="Google Shape;8520;p13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7999" y="4838599"/>
            <a:ext cx="362300" cy="36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1" name="Google Shape;8521;p13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18600" y="1911439"/>
            <a:ext cx="211504" cy="21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2" name="Google Shape;8522;p13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4100" y="3720934"/>
            <a:ext cx="255933" cy="255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87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176</Words>
  <Application>Microsoft Macintosh PowerPoint</Application>
  <PresentationFormat>宽屏</PresentationFormat>
  <Paragraphs>73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Arial</vt:lpstr>
      <vt:lpstr>Calibri</vt:lpstr>
      <vt:lpstr>Helvetica Neue</vt:lpstr>
      <vt:lpstr>Helvetica Neue Light</vt:lpstr>
      <vt:lpstr>Office 主题​​</vt:lpstr>
      <vt:lpstr>PowerPoint 演示文稿</vt:lpstr>
      <vt:lpstr>广泛触达全球用户</vt:lpstr>
      <vt:lpstr>PowerPoint 演示文稿</vt:lpstr>
      <vt:lpstr>第三方合作伙伴对我们的评价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25</cp:revision>
  <dcterms:created xsi:type="dcterms:W3CDTF">2019-04-15T11:21:50Z</dcterms:created>
  <dcterms:modified xsi:type="dcterms:W3CDTF">2019-04-17T08:27:57Z</dcterms:modified>
</cp:coreProperties>
</file>